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</p:sldMasterIdLst>
  <p:notesMasterIdLst>
    <p:notesMasterId r:id="rId29"/>
  </p:notesMasterIdLst>
  <p:handoutMasterIdLst>
    <p:handoutMasterId r:id="rId30"/>
  </p:handoutMasterIdLst>
  <p:sldIdLst>
    <p:sldId id="2355" r:id="rId5"/>
    <p:sldId id="2147481259" r:id="rId6"/>
    <p:sldId id="2147481263" r:id="rId7"/>
    <p:sldId id="2147481267" r:id="rId8"/>
    <p:sldId id="2147481268" r:id="rId9"/>
    <p:sldId id="2147481269" r:id="rId10"/>
    <p:sldId id="2147481270" r:id="rId11"/>
    <p:sldId id="2147481271" r:id="rId12"/>
    <p:sldId id="2147481272" r:id="rId13"/>
    <p:sldId id="2147481273" r:id="rId14"/>
    <p:sldId id="2147481274" r:id="rId15"/>
    <p:sldId id="2147481275" r:id="rId16"/>
    <p:sldId id="2147481281" r:id="rId17"/>
    <p:sldId id="2147481260" r:id="rId18"/>
    <p:sldId id="2147481276" r:id="rId19"/>
    <p:sldId id="2147481277" r:id="rId20"/>
    <p:sldId id="2147481278" r:id="rId21"/>
    <p:sldId id="2147481261" r:id="rId22"/>
    <p:sldId id="2147481262" r:id="rId23"/>
    <p:sldId id="2147481264" r:id="rId24"/>
    <p:sldId id="2147481265" r:id="rId25"/>
    <p:sldId id="2147481266" r:id="rId26"/>
    <p:sldId id="2147481279" r:id="rId27"/>
    <p:sldId id="2147481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BCBF92-5DF0-4E1A-8E9E-2E5D27846856}">
          <p14:sldIdLst>
            <p14:sldId id="2355"/>
            <p14:sldId id="2147481259"/>
            <p14:sldId id="2147481263"/>
            <p14:sldId id="2147481267"/>
            <p14:sldId id="2147481268"/>
            <p14:sldId id="2147481269"/>
            <p14:sldId id="2147481270"/>
            <p14:sldId id="2147481271"/>
            <p14:sldId id="2147481272"/>
            <p14:sldId id="2147481273"/>
            <p14:sldId id="2147481274"/>
            <p14:sldId id="2147481275"/>
            <p14:sldId id="2147481281"/>
            <p14:sldId id="2147481260"/>
            <p14:sldId id="2147481276"/>
            <p14:sldId id="2147481277"/>
            <p14:sldId id="2147481278"/>
            <p14:sldId id="2147481261"/>
            <p14:sldId id="2147481262"/>
            <p14:sldId id="2147481264"/>
            <p14:sldId id="2147481265"/>
            <p14:sldId id="2147481266"/>
            <p14:sldId id="2147481279"/>
            <p14:sldId id="2147481280"/>
          </p14:sldIdLst>
        </p14:section>
        <p14:section name="Appendix" id="{EEAC5250-05DA-4094-8FE3-EFC16871D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imanchi Venkata Vijay" initials="KVV" lastIdx="1" clrIdx="0"/>
  <p:cmAuthor id="2" name="T V Subrahmanyam" initials="TVS" lastIdx="1" clrIdx="1">
    <p:extLst>
      <p:ext uri="{19B8F6BF-5375-455C-9EA6-DF929625EA0E}">
        <p15:presenceInfo xmlns:p15="http://schemas.microsoft.com/office/powerpoint/2012/main" userId="S-1-5-21-531195880-3687168959-1048678610-95434" providerId="AD"/>
      </p:ext>
    </p:extLst>
  </p:cmAuthor>
  <p:cmAuthor id="3" name="Prabhavathi Kuvvarapu" initials="PK" lastIdx="1" clrIdx="2">
    <p:extLst>
      <p:ext uri="{19B8F6BF-5375-455C-9EA6-DF929625EA0E}">
        <p15:presenceInfo xmlns:p15="http://schemas.microsoft.com/office/powerpoint/2012/main" userId="S-1-5-21-531195880-3687168959-1048678610-94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71"/>
    <a:srgbClr val="00765D"/>
    <a:srgbClr val="02829C"/>
    <a:srgbClr val="EFFCFF"/>
    <a:srgbClr val="EBF7FB"/>
    <a:srgbClr val="0296B2"/>
    <a:srgbClr val="E5FBFF"/>
    <a:srgbClr val="DCF1F8"/>
    <a:srgbClr val="12475A"/>
    <a:srgbClr val="0F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4332" autoAdjust="0"/>
  </p:normalViewPr>
  <p:slideViewPr>
    <p:cSldViewPr snapToGrid="0">
      <p:cViewPr varScale="1">
        <p:scale>
          <a:sx n="73" d="100"/>
          <a:sy n="73" d="100"/>
        </p:scale>
        <p:origin x="106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D22A12-9676-4FDD-80A5-9BFDC0CC2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B9CE4-613A-40F1-8D5D-BF88F06EC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1F3B-1A31-424A-93FA-CB9FE2269B5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8892-1C4C-44FF-9E42-434E62A18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D3850-896F-4911-82E9-134BA8EEB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F15B-2A36-4D95-A587-05F294C86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8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5F6A-61A7-49B0-8E5A-6FFD2CB79C2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C521-73B1-4ABE-8061-376673FDF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FC08D3-CEEF-40F3-BE9E-CE68EA0E6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45"/>
          <a:stretch/>
        </p:blipFill>
        <p:spPr>
          <a:xfrm>
            <a:off x="0" y="-136188"/>
            <a:ext cx="12192000" cy="69941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D3EB4C-7743-44DF-B753-DEB54D32B62A}"/>
              </a:ext>
            </a:extLst>
          </p:cNvPr>
          <p:cNvSpPr/>
          <p:nvPr userDrawn="1"/>
        </p:nvSpPr>
        <p:spPr>
          <a:xfrm>
            <a:off x="0" y="6591301"/>
            <a:ext cx="121919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18201374-1D8D-4419-9584-6EE25F8B56CA}"/>
              </a:ext>
            </a:extLst>
          </p:cNvPr>
          <p:cNvSpPr/>
          <p:nvPr userDrawn="1"/>
        </p:nvSpPr>
        <p:spPr>
          <a:xfrm>
            <a:off x="99390" y="4591251"/>
            <a:ext cx="5425511" cy="1906435"/>
          </a:xfrm>
          <a:prstGeom prst="round2SameRect">
            <a:avLst>
              <a:gd name="adj1" fmla="val 17069"/>
              <a:gd name="adj2" fmla="val 0"/>
            </a:avLst>
          </a:prstGeom>
          <a:gradFill flip="none" rotWithShape="1">
            <a:gsLst>
              <a:gs pos="0">
                <a:srgbClr val="175971"/>
              </a:gs>
              <a:gs pos="100000">
                <a:srgbClr val="00A78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2467D7-9B10-47C6-BBCD-D79FEC57655B}"/>
              </a:ext>
            </a:extLst>
          </p:cNvPr>
          <p:cNvSpPr/>
          <p:nvPr userDrawn="1"/>
        </p:nvSpPr>
        <p:spPr>
          <a:xfrm>
            <a:off x="99390" y="6420949"/>
            <a:ext cx="5425511" cy="85629"/>
          </a:xfrm>
          <a:prstGeom prst="rect">
            <a:avLst/>
          </a:prstGeom>
          <a:solidFill>
            <a:srgbClr val="E1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0AD84D-8DB0-F1F5-E16F-6713106C9465}"/>
              </a:ext>
            </a:extLst>
          </p:cNvPr>
          <p:cNvSpPr/>
          <p:nvPr userDrawn="1"/>
        </p:nvSpPr>
        <p:spPr>
          <a:xfrm>
            <a:off x="110232" y="74235"/>
            <a:ext cx="1430290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33A70F-C02B-3EF9-735D-A0B6BB5F6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58" y="130189"/>
            <a:ext cx="1172971" cy="69899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C905A-8BD0-4650-9D38-DCE1C457F3F9}"/>
              </a:ext>
            </a:extLst>
          </p:cNvPr>
          <p:cNvSpPr/>
          <p:nvPr userDrawn="1"/>
        </p:nvSpPr>
        <p:spPr>
          <a:xfrm>
            <a:off x="10073641" y="90729"/>
            <a:ext cx="2008128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0E6-E8C3-4E45-A95D-95CD4C1D6E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92" y="276540"/>
            <a:ext cx="1912269" cy="4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E7F6B5-F682-4FD3-9DEE-7E963CD20EFB}"/>
              </a:ext>
            </a:extLst>
          </p:cNvPr>
          <p:cNvSpPr/>
          <p:nvPr/>
        </p:nvSpPr>
        <p:spPr>
          <a:xfrm>
            <a:off x="0" y="0"/>
            <a:ext cx="12192000" cy="45228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ysClr val="window" lastClr="FFFFF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68CF-F15E-4871-AD8F-E5069B66B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478" y="10617"/>
            <a:ext cx="10495948" cy="441667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79374-09C0-467D-B3D4-246B8F24081C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rgbClr val="333333"/>
                </a:solidFill>
              </a:rPr>
              <a:t>© 2024  YASH Technologies | www.YASH.com |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8CA3D-C10C-4E7A-997B-DED7705336BF}"/>
              </a:ext>
            </a:extLst>
          </p:cNvPr>
          <p:cNvSpPr txBox="1"/>
          <p:nvPr userDrawn="1"/>
        </p:nvSpPr>
        <p:spPr>
          <a:xfrm>
            <a:off x="11697259" y="6612181"/>
            <a:ext cx="482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32CFB-E7D8-45AB-A517-DF4658A4B924}" type="slidenum">
              <a:rPr lang="en-US" sz="1100" b="1" smtClean="0">
                <a:solidFill>
                  <a:schemeClr val="tx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9547-6273-49E1-A259-BC9739FFBBEA}"/>
              </a:ext>
            </a:extLst>
          </p:cNvPr>
          <p:cNvSpPr/>
          <p:nvPr userDrawn="1"/>
        </p:nvSpPr>
        <p:spPr>
          <a:xfrm>
            <a:off x="0" y="0"/>
            <a:ext cx="81280" cy="452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802AD3-C45D-4BA5-B567-E62DAA1C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783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CF544-95D4-4573-AC42-D1CE5D71AB22}"/>
              </a:ext>
            </a:extLst>
          </p:cNvPr>
          <p:cNvSpPr/>
          <p:nvPr userDrawn="1"/>
        </p:nvSpPr>
        <p:spPr>
          <a:xfrm>
            <a:off x="-2" y="4687332"/>
            <a:ext cx="12192000" cy="1124202"/>
          </a:xfrm>
          <a:prstGeom prst="rect">
            <a:avLst/>
          </a:prstGeom>
          <a:gradFill flip="none" rotWithShape="1">
            <a:gsLst>
              <a:gs pos="575">
                <a:srgbClr val="0296B2">
                  <a:alpha val="90000"/>
                </a:srgbClr>
              </a:gs>
              <a:gs pos="100000">
                <a:srgbClr val="00A78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BDF1C-B5AE-4355-B072-5C208B44E114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A970D-D99B-407F-95E4-EF148D6A0E0A}"/>
              </a:ext>
            </a:extLst>
          </p:cNvPr>
          <p:cNvGrpSpPr/>
          <p:nvPr userDrawn="1"/>
        </p:nvGrpSpPr>
        <p:grpSpPr>
          <a:xfrm>
            <a:off x="110232" y="74235"/>
            <a:ext cx="1430290" cy="803918"/>
            <a:chOff x="136979" y="99561"/>
            <a:chExt cx="1249795" cy="7024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3B6B8-682C-4135-8D7A-A1D4E6970D6A}"/>
                </a:ext>
              </a:extLst>
            </p:cNvPr>
            <p:cNvSpPr/>
            <p:nvPr userDrawn="1"/>
          </p:nvSpPr>
          <p:spPr>
            <a:xfrm>
              <a:off x="136979" y="99561"/>
              <a:ext cx="1249795" cy="702468"/>
            </a:xfrm>
            <a:prstGeom prst="roundRect">
              <a:avLst>
                <a:gd name="adj" fmla="val 1022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B49611-F804-4F9D-B9A7-DCD41C795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868" y="148454"/>
              <a:ext cx="1024948" cy="610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5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79C3-E915-464A-83BE-0940D0C59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782" y="4191693"/>
            <a:ext cx="5711687" cy="217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2E9DB-0683-437D-A69A-1A7C991BD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461" y="2182440"/>
            <a:ext cx="5632008" cy="189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A1024-B674-58B2-8306-003B8AAB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2" y="2974422"/>
            <a:ext cx="1912269" cy="43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CD59-2CCC-8EB0-D9B2-07DCB21971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8326" y="882182"/>
            <a:ext cx="7891376" cy="4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7" y="1129365"/>
            <a:ext cx="10331450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949DBC-18CD-41BF-A01D-CC537F7E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600" y="6609480"/>
            <a:ext cx="489890" cy="227623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914309">
              <a:defRPr/>
            </a:pPr>
            <a:fld id="{2BEC9246-F761-4355-82D2-5FA7F6E9773D}" type="slidenum">
              <a:rPr lang="en-US" smtClean="0">
                <a:solidFill>
                  <a:srgbClr val="4472C4">
                    <a:lumMod val="50000"/>
                  </a:srgbClr>
                </a:solidFill>
              </a:rPr>
              <a:pPr defTabSz="914309">
                <a:defRPr/>
              </a:pPr>
              <a:t>‹#›</a:t>
            </a:fld>
            <a:endParaRPr lang="en-US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90FE2A2-E79F-40BA-86E7-4E48C338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0"/>
            <a:ext cx="7812738" cy="7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5" y="1129365"/>
            <a:ext cx="10331451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521028-87F6-4C82-8AB2-015DECD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2"/>
            <a:ext cx="10096064" cy="84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70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D030-2016-415E-B6F2-0242F67E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" y="191087"/>
            <a:ext cx="5414010" cy="374967"/>
          </a:xfrm>
        </p:spPr>
        <p:txBody>
          <a:bodyPr anchor="t"/>
          <a:lstStyle>
            <a:lvl1pPr algn="l"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7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6" r:id="rId4"/>
    <p:sldLayoutId id="2147483769" r:id="rId5"/>
    <p:sldLayoutId id="2147483770" r:id="rId6"/>
    <p:sldLayoutId id="2147483771" r:id="rId7"/>
    <p:sldLayoutId id="214748377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D9E87-B0F1-4D16-AB98-EE6F585E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3514"/>
            <a:ext cx="9309101" cy="6193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2E1F-2FB7-4F6A-B399-AF3A087E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7B96C9-9792-4551-8060-81D8D44E4400}"/>
              </a:ext>
            </a:extLst>
          </p:cNvPr>
          <p:cNvSpPr/>
          <p:nvPr/>
        </p:nvSpPr>
        <p:spPr>
          <a:xfrm>
            <a:off x="-1" y="423514"/>
            <a:ext cx="12192001" cy="6193185"/>
          </a:xfrm>
          <a:prstGeom prst="rect">
            <a:avLst/>
          </a:prstGeom>
          <a:gradFill flip="none" rotWithShape="1">
            <a:gsLst>
              <a:gs pos="51000">
                <a:srgbClr val="F0F3F6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12E3A2-03F6-422E-A783-215121B2F730}"/>
              </a:ext>
            </a:extLst>
          </p:cNvPr>
          <p:cNvGrpSpPr/>
          <p:nvPr/>
        </p:nvGrpSpPr>
        <p:grpSpPr>
          <a:xfrm>
            <a:off x="1044731" y="1573116"/>
            <a:ext cx="3932383" cy="771525"/>
            <a:chOff x="634832" y="1131688"/>
            <a:chExt cx="3932383" cy="77152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1F1EE5-BF08-4558-84D9-831B28901243}"/>
                </a:ext>
              </a:extLst>
            </p:cNvPr>
            <p:cNvSpPr/>
            <p:nvPr/>
          </p:nvSpPr>
          <p:spPr>
            <a:xfrm>
              <a:off x="634832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555241F-62AC-437B-B86B-038AD2DBC0F5}"/>
                </a:ext>
              </a:extLst>
            </p:cNvPr>
            <p:cNvSpPr/>
            <p:nvPr/>
          </p:nvSpPr>
          <p:spPr>
            <a:xfrm>
              <a:off x="761991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lock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B5C838-6C7C-42CB-8E65-64AB43487F60}"/>
                </a:ext>
              </a:extLst>
            </p:cNvPr>
            <p:cNvSpPr/>
            <p:nvPr/>
          </p:nvSpPr>
          <p:spPr>
            <a:xfrm>
              <a:off x="634832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22832D3-C33D-46C7-AC68-2C74C58B9EEE}"/>
                </a:ext>
              </a:extLst>
            </p:cNvPr>
            <p:cNvGrpSpPr/>
            <p:nvPr/>
          </p:nvGrpSpPr>
          <p:grpSpPr>
            <a:xfrm>
              <a:off x="906606" y="1337079"/>
              <a:ext cx="387209" cy="339217"/>
              <a:chOff x="6808788" y="2644775"/>
              <a:chExt cx="603251" cy="573088"/>
            </a:xfrm>
            <a:solidFill>
              <a:schemeClr val="bg1"/>
            </a:solidFill>
          </p:grpSpPr>
          <p:sp>
            <p:nvSpPr>
              <p:cNvPr id="66" name="Freeform 96">
                <a:extLst>
                  <a:ext uri="{FF2B5EF4-FFF2-40B4-BE49-F238E27FC236}">
                    <a16:creationId xmlns:a16="http://schemas.microsoft.com/office/drawing/2014/main" id="{B9EC569E-2F00-4BDB-8022-5539CDAFA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865438"/>
                <a:ext cx="257175" cy="19050"/>
              </a:xfrm>
              <a:custGeom>
                <a:avLst/>
                <a:gdLst>
                  <a:gd name="T0" fmla="*/ 39 w 41"/>
                  <a:gd name="T1" fmla="*/ 0 h 3"/>
                  <a:gd name="T2" fmla="*/ 1 w 41"/>
                  <a:gd name="T3" fmla="*/ 0 h 3"/>
                  <a:gd name="T4" fmla="*/ 0 w 41"/>
                  <a:gd name="T5" fmla="*/ 2 h 3"/>
                  <a:gd name="T6" fmla="*/ 1 w 41"/>
                  <a:gd name="T7" fmla="*/ 3 h 3"/>
                  <a:gd name="T8" fmla="*/ 39 w 41"/>
                  <a:gd name="T9" fmla="*/ 3 h 3"/>
                  <a:gd name="T10" fmla="*/ 41 w 41"/>
                  <a:gd name="T11" fmla="*/ 2 h 3"/>
                  <a:gd name="T12" fmla="*/ 39 w 41"/>
                  <a:gd name="T13" fmla="*/ 0 h 3"/>
                  <a:gd name="T14" fmla="*/ 39 w 41"/>
                  <a:gd name="T15" fmla="*/ 0 h 3"/>
                  <a:gd name="T16" fmla="*/ 39 w 4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1" y="1"/>
                      <a:pt x="40" y="0"/>
                      <a:pt x="39" y="0"/>
                    </a:cubicBezTo>
                    <a:close/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97">
                <a:extLst>
                  <a:ext uri="{FF2B5EF4-FFF2-40B4-BE49-F238E27FC236}">
                    <a16:creationId xmlns:a16="http://schemas.microsoft.com/office/drawing/2014/main" id="{E9A6D4D5-3302-4AC1-B241-D469F70F3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16238"/>
                <a:ext cx="257175" cy="19050"/>
              </a:xfrm>
              <a:custGeom>
                <a:avLst/>
                <a:gdLst>
                  <a:gd name="T0" fmla="*/ 41 w 41"/>
                  <a:gd name="T1" fmla="*/ 2 h 3"/>
                  <a:gd name="T2" fmla="*/ 39 w 41"/>
                  <a:gd name="T3" fmla="*/ 0 h 3"/>
                  <a:gd name="T4" fmla="*/ 1 w 41"/>
                  <a:gd name="T5" fmla="*/ 0 h 3"/>
                  <a:gd name="T6" fmla="*/ 0 w 41"/>
                  <a:gd name="T7" fmla="*/ 2 h 3"/>
                  <a:gd name="T8" fmla="*/ 1 w 41"/>
                  <a:gd name="T9" fmla="*/ 3 h 3"/>
                  <a:gd name="T10" fmla="*/ 39 w 41"/>
                  <a:gd name="T11" fmla="*/ 3 h 3"/>
                  <a:gd name="T12" fmla="*/ 41 w 41"/>
                  <a:gd name="T13" fmla="*/ 2 h 3"/>
                  <a:gd name="T14" fmla="*/ 41 w 41"/>
                  <a:gd name="T15" fmla="*/ 2 h 3"/>
                  <a:gd name="T16" fmla="*/ 41 w 4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41" y="2"/>
                    </a:moveTo>
                    <a:cubicBezTo>
                      <a:pt x="41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98">
                <a:extLst>
                  <a:ext uri="{FF2B5EF4-FFF2-40B4-BE49-F238E27FC236}">
                    <a16:creationId xmlns:a16="http://schemas.microsoft.com/office/drawing/2014/main" id="{B019F8A8-EA41-4526-B89D-12AC282907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65450"/>
                <a:ext cx="157163" cy="19050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1 h 3"/>
                  <a:gd name="T4" fmla="*/ 1 w 25"/>
                  <a:gd name="T5" fmla="*/ 3 h 3"/>
                  <a:gd name="T6" fmla="*/ 24 w 25"/>
                  <a:gd name="T7" fmla="*/ 3 h 3"/>
                  <a:gd name="T8" fmla="*/ 25 w 25"/>
                  <a:gd name="T9" fmla="*/ 1 h 3"/>
                  <a:gd name="T10" fmla="*/ 24 w 25"/>
                  <a:gd name="T11" fmla="*/ 0 h 3"/>
                  <a:gd name="T12" fmla="*/ 1 w 25"/>
                  <a:gd name="T13" fmla="*/ 0 h 3"/>
                  <a:gd name="T14" fmla="*/ 1 w 25"/>
                  <a:gd name="T15" fmla="*/ 0 h 3"/>
                  <a:gd name="T16" fmla="*/ 1 w 2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lnTo>
                      <a:pt x="1" y="0"/>
                    </a:ln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99">
                <a:extLst>
                  <a:ext uri="{FF2B5EF4-FFF2-40B4-BE49-F238E27FC236}">
                    <a16:creationId xmlns:a16="http://schemas.microsoft.com/office/drawing/2014/main" id="{44F45F80-8F68-4C27-BE68-4018EF6F8A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720975"/>
                <a:ext cx="49213" cy="55563"/>
              </a:xfrm>
              <a:custGeom>
                <a:avLst/>
                <a:gdLst>
                  <a:gd name="T0" fmla="*/ 1 w 8"/>
                  <a:gd name="T1" fmla="*/ 8 h 9"/>
                  <a:gd name="T2" fmla="*/ 4 w 8"/>
                  <a:gd name="T3" fmla="*/ 7 h 9"/>
                  <a:gd name="T4" fmla="*/ 4 w 8"/>
                  <a:gd name="T5" fmla="*/ 7 h 9"/>
                  <a:gd name="T6" fmla="*/ 6 w 8"/>
                  <a:gd name="T7" fmla="*/ 4 h 9"/>
                  <a:gd name="T8" fmla="*/ 8 w 8"/>
                  <a:gd name="T9" fmla="*/ 4 h 9"/>
                  <a:gd name="T10" fmla="*/ 6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8 h 9"/>
                  <a:gd name="T20" fmla="*/ 1 w 8"/>
                  <a:gd name="T21" fmla="*/ 8 h 9"/>
                  <a:gd name="T22" fmla="*/ 1 w 8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1" y="8"/>
                    </a:moveTo>
                    <a:cubicBezTo>
                      <a:pt x="1" y="8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2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>
                <a:extLst>
                  <a:ext uri="{FF2B5EF4-FFF2-40B4-BE49-F238E27FC236}">
                    <a16:creationId xmlns:a16="http://schemas.microsoft.com/office/drawing/2014/main" id="{B5AE5E3C-4D3D-4C19-B4B5-C320C78717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0401" y="2720975"/>
                <a:ext cx="401638" cy="371475"/>
              </a:xfrm>
              <a:custGeom>
                <a:avLst/>
                <a:gdLst>
                  <a:gd name="T0" fmla="*/ 57 w 64"/>
                  <a:gd name="T1" fmla="*/ 0 h 59"/>
                  <a:gd name="T2" fmla="*/ 2 w 64"/>
                  <a:gd name="T3" fmla="*/ 0 h 59"/>
                  <a:gd name="T4" fmla="*/ 0 w 64"/>
                  <a:gd name="T5" fmla="*/ 4 h 59"/>
                  <a:gd name="T6" fmla="*/ 57 w 64"/>
                  <a:gd name="T7" fmla="*/ 4 h 59"/>
                  <a:gd name="T8" fmla="*/ 60 w 64"/>
                  <a:gd name="T9" fmla="*/ 7 h 59"/>
                  <a:gd name="T10" fmla="*/ 60 w 64"/>
                  <a:gd name="T11" fmla="*/ 53 h 59"/>
                  <a:gd name="T12" fmla="*/ 57 w 64"/>
                  <a:gd name="T13" fmla="*/ 55 h 59"/>
                  <a:gd name="T14" fmla="*/ 4 w 64"/>
                  <a:gd name="T15" fmla="*/ 55 h 59"/>
                  <a:gd name="T16" fmla="*/ 5 w 64"/>
                  <a:gd name="T17" fmla="*/ 59 h 59"/>
                  <a:gd name="T18" fmla="*/ 57 w 64"/>
                  <a:gd name="T19" fmla="*/ 59 h 59"/>
                  <a:gd name="T20" fmla="*/ 64 w 64"/>
                  <a:gd name="T21" fmla="*/ 53 h 59"/>
                  <a:gd name="T22" fmla="*/ 64 w 64"/>
                  <a:gd name="T23" fmla="*/ 7 h 59"/>
                  <a:gd name="T24" fmla="*/ 57 w 64"/>
                  <a:gd name="T25" fmla="*/ 0 h 59"/>
                  <a:gd name="T26" fmla="*/ 57 w 64"/>
                  <a:gd name="T27" fmla="*/ 0 h 59"/>
                  <a:gd name="T28" fmla="*/ 57 w 64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9">
                    <a:moveTo>
                      <a:pt x="5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9" y="4"/>
                      <a:pt x="60" y="5"/>
                      <a:pt x="60" y="7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4"/>
                      <a:pt x="59" y="55"/>
                      <a:pt x="57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61" y="59"/>
                      <a:pt x="64" y="56"/>
                      <a:pt x="64" y="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>
                <a:extLst>
                  <a:ext uri="{FF2B5EF4-FFF2-40B4-BE49-F238E27FC236}">
                    <a16:creationId xmlns:a16="http://schemas.microsoft.com/office/drawing/2014/main" id="{7C527151-0D6F-4DDD-B82F-A0B2F0B10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971800"/>
                <a:ext cx="25400" cy="114300"/>
              </a:xfrm>
              <a:custGeom>
                <a:avLst/>
                <a:gdLst>
                  <a:gd name="T0" fmla="*/ 0 w 4"/>
                  <a:gd name="T1" fmla="*/ 5 h 18"/>
                  <a:gd name="T2" fmla="*/ 0 w 4"/>
                  <a:gd name="T3" fmla="*/ 13 h 18"/>
                  <a:gd name="T4" fmla="*/ 3 w 4"/>
                  <a:gd name="T5" fmla="*/ 18 h 18"/>
                  <a:gd name="T6" fmla="*/ 4 w 4"/>
                  <a:gd name="T7" fmla="*/ 8 h 18"/>
                  <a:gd name="T8" fmla="*/ 4 w 4"/>
                  <a:gd name="T9" fmla="*/ 0 h 18"/>
                  <a:gd name="T10" fmla="*/ 4 w 4"/>
                  <a:gd name="T11" fmla="*/ 0 h 18"/>
                  <a:gd name="T12" fmla="*/ 0 w 4"/>
                  <a:gd name="T13" fmla="*/ 5 h 18"/>
                  <a:gd name="T14" fmla="*/ 0 w 4"/>
                  <a:gd name="T15" fmla="*/ 5 h 18"/>
                  <a:gd name="T16" fmla="*/ 0 w 4"/>
                  <a:gd name="T1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0" y="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>
                <a:extLst>
                  <a:ext uri="{FF2B5EF4-FFF2-40B4-BE49-F238E27FC236}">
                    <a16:creationId xmlns:a16="http://schemas.microsoft.com/office/drawing/2014/main" id="{C11DC8DB-1E64-4075-9573-017FEF2DC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6101" y="2644775"/>
                <a:ext cx="114300" cy="119063"/>
              </a:xfrm>
              <a:custGeom>
                <a:avLst/>
                <a:gdLst>
                  <a:gd name="T0" fmla="*/ 9 w 18"/>
                  <a:gd name="T1" fmla="*/ 19 h 19"/>
                  <a:gd name="T2" fmla="*/ 18 w 18"/>
                  <a:gd name="T3" fmla="*/ 9 h 19"/>
                  <a:gd name="T4" fmla="*/ 9 w 18"/>
                  <a:gd name="T5" fmla="*/ 0 h 19"/>
                  <a:gd name="T6" fmla="*/ 0 w 18"/>
                  <a:gd name="T7" fmla="*/ 9 h 19"/>
                  <a:gd name="T8" fmla="*/ 9 w 18"/>
                  <a:gd name="T9" fmla="*/ 19 h 19"/>
                  <a:gd name="T10" fmla="*/ 9 w 18"/>
                  <a:gd name="T11" fmla="*/ 19 h 19"/>
                  <a:gd name="T12" fmla="*/ 9 w 1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9" y="19"/>
                    </a:move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3">
                <a:extLst>
                  <a:ext uri="{FF2B5EF4-FFF2-40B4-BE49-F238E27FC236}">
                    <a16:creationId xmlns:a16="http://schemas.microsoft.com/office/drawing/2014/main" id="{9AE488EA-358F-4429-9DE1-2A4538632E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2770188"/>
                <a:ext cx="358775" cy="447675"/>
              </a:xfrm>
              <a:custGeom>
                <a:avLst/>
                <a:gdLst>
                  <a:gd name="T0" fmla="*/ 35 w 57"/>
                  <a:gd name="T1" fmla="*/ 9 h 71"/>
                  <a:gd name="T2" fmla="*/ 37 w 57"/>
                  <a:gd name="T3" fmla="*/ 10 h 71"/>
                  <a:gd name="T4" fmla="*/ 53 w 57"/>
                  <a:gd name="T5" fmla="*/ 10 h 71"/>
                  <a:gd name="T6" fmla="*/ 57 w 57"/>
                  <a:gd name="T7" fmla="*/ 6 h 71"/>
                  <a:gd name="T8" fmla="*/ 53 w 57"/>
                  <a:gd name="T9" fmla="*/ 3 h 71"/>
                  <a:gd name="T10" fmla="*/ 37 w 57"/>
                  <a:gd name="T11" fmla="*/ 3 h 71"/>
                  <a:gd name="T12" fmla="*/ 24 w 57"/>
                  <a:gd name="T13" fmla="*/ 0 h 71"/>
                  <a:gd name="T14" fmla="*/ 23 w 57"/>
                  <a:gd name="T15" fmla="*/ 2 h 71"/>
                  <a:gd name="T16" fmla="*/ 23 w 57"/>
                  <a:gd name="T17" fmla="*/ 2 h 71"/>
                  <a:gd name="T18" fmla="*/ 26 w 57"/>
                  <a:gd name="T19" fmla="*/ 20 h 71"/>
                  <a:gd name="T20" fmla="*/ 23 w 57"/>
                  <a:gd name="T21" fmla="*/ 24 h 71"/>
                  <a:gd name="T22" fmla="*/ 20 w 57"/>
                  <a:gd name="T23" fmla="*/ 20 h 71"/>
                  <a:gd name="T24" fmla="*/ 22 w 57"/>
                  <a:gd name="T25" fmla="*/ 2 h 71"/>
                  <a:gd name="T26" fmla="*/ 22 w 57"/>
                  <a:gd name="T27" fmla="*/ 2 h 71"/>
                  <a:gd name="T28" fmla="*/ 22 w 57"/>
                  <a:gd name="T29" fmla="*/ 0 h 71"/>
                  <a:gd name="T30" fmla="*/ 8 w 57"/>
                  <a:gd name="T31" fmla="*/ 3 h 71"/>
                  <a:gd name="T32" fmla="*/ 8 w 57"/>
                  <a:gd name="T33" fmla="*/ 3 h 71"/>
                  <a:gd name="T34" fmla="*/ 7 w 57"/>
                  <a:gd name="T35" fmla="*/ 3 h 71"/>
                  <a:gd name="T36" fmla="*/ 6 w 57"/>
                  <a:gd name="T37" fmla="*/ 4 h 71"/>
                  <a:gd name="T38" fmla="*/ 6 w 57"/>
                  <a:gd name="T39" fmla="*/ 4 h 71"/>
                  <a:gd name="T40" fmla="*/ 6 w 57"/>
                  <a:gd name="T41" fmla="*/ 5 h 71"/>
                  <a:gd name="T42" fmla="*/ 6 w 57"/>
                  <a:gd name="T43" fmla="*/ 5 h 71"/>
                  <a:gd name="T44" fmla="*/ 0 w 57"/>
                  <a:gd name="T45" fmla="*/ 30 h 71"/>
                  <a:gd name="T46" fmla="*/ 3 w 57"/>
                  <a:gd name="T47" fmla="*/ 34 h 71"/>
                  <a:gd name="T48" fmla="*/ 3 w 57"/>
                  <a:gd name="T49" fmla="*/ 34 h 71"/>
                  <a:gd name="T50" fmla="*/ 7 w 57"/>
                  <a:gd name="T51" fmla="*/ 32 h 71"/>
                  <a:gd name="T52" fmla="*/ 12 w 57"/>
                  <a:gd name="T53" fmla="*/ 9 h 71"/>
                  <a:gd name="T54" fmla="*/ 13 w 57"/>
                  <a:gd name="T55" fmla="*/ 8 h 71"/>
                  <a:gd name="T56" fmla="*/ 13 w 57"/>
                  <a:gd name="T57" fmla="*/ 32 h 71"/>
                  <a:gd name="T58" fmla="*/ 10 w 57"/>
                  <a:gd name="T59" fmla="*/ 66 h 71"/>
                  <a:gd name="T60" fmla="*/ 14 w 57"/>
                  <a:gd name="T61" fmla="*/ 71 h 71"/>
                  <a:gd name="T62" fmla="*/ 15 w 57"/>
                  <a:gd name="T63" fmla="*/ 71 h 71"/>
                  <a:gd name="T64" fmla="*/ 19 w 57"/>
                  <a:gd name="T65" fmla="*/ 67 h 71"/>
                  <a:gd name="T66" fmla="*/ 21 w 57"/>
                  <a:gd name="T67" fmla="*/ 36 h 71"/>
                  <a:gd name="T68" fmla="*/ 23 w 57"/>
                  <a:gd name="T69" fmla="*/ 36 h 71"/>
                  <a:gd name="T70" fmla="*/ 24 w 57"/>
                  <a:gd name="T71" fmla="*/ 36 h 71"/>
                  <a:gd name="T72" fmla="*/ 27 w 57"/>
                  <a:gd name="T73" fmla="*/ 67 h 71"/>
                  <a:gd name="T74" fmla="*/ 31 w 57"/>
                  <a:gd name="T75" fmla="*/ 71 h 71"/>
                  <a:gd name="T76" fmla="*/ 31 w 57"/>
                  <a:gd name="T77" fmla="*/ 71 h 71"/>
                  <a:gd name="T78" fmla="*/ 35 w 57"/>
                  <a:gd name="T79" fmla="*/ 66 h 71"/>
                  <a:gd name="T80" fmla="*/ 32 w 57"/>
                  <a:gd name="T81" fmla="*/ 32 h 71"/>
                  <a:gd name="T82" fmla="*/ 32 w 57"/>
                  <a:gd name="T83" fmla="*/ 8 h 71"/>
                  <a:gd name="T84" fmla="*/ 35 w 57"/>
                  <a:gd name="T85" fmla="*/ 9 h 71"/>
                  <a:gd name="T86" fmla="*/ 35 w 57"/>
                  <a:gd name="T87" fmla="*/ 9 h 71"/>
                  <a:gd name="T88" fmla="*/ 35 w 57"/>
                  <a:gd name="T8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71">
                    <a:moveTo>
                      <a:pt x="35" y="9"/>
                    </a:moveTo>
                    <a:cubicBezTo>
                      <a:pt x="36" y="9"/>
                      <a:pt x="36" y="10"/>
                      <a:pt x="37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5" y="10"/>
                      <a:pt x="57" y="8"/>
                      <a:pt x="57" y="6"/>
                    </a:cubicBezTo>
                    <a:cubicBezTo>
                      <a:pt x="57" y="4"/>
                      <a:pt x="55" y="3"/>
                      <a:pt x="53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2"/>
                      <a:pt x="30" y="0"/>
                      <a:pt x="24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4"/>
                      <a:pt x="6" y="33"/>
                      <a:pt x="7" y="3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2" y="70"/>
                      <a:pt x="14" y="71"/>
                    </a:cubicBezTo>
                    <a:cubicBezTo>
                      <a:pt x="14" y="71"/>
                      <a:pt x="14" y="71"/>
                      <a:pt x="15" y="71"/>
                    </a:cubicBezTo>
                    <a:cubicBezTo>
                      <a:pt x="17" y="71"/>
                      <a:pt x="18" y="69"/>
                      <a:pt x="19" y="67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9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0"/>
                      <a:pt x="35" y="68"/>
                      <a:pt x="35" y="6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5" y="9"/>
                      <a:pt x="35" y="9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E793C0-031F-4DC6-9A8F-DD2EBA1F10D1}"/>
              </a:ext>
            </a:extLst>
          </p:cNvPr>
          <p:cNvGrpSpPr/>
          <p:nvPr/>
        </p:nvGrpSpPr>
        <p:grpSpPr>
          <a:xfrm>
            <a:off x="1044731" y="3573362"/>
            <a:ext cx="3932383" cy="771525"/>
            <a:chOff x="634832" y="3179930"/>
            <a:chExt cx="3932383" cy="77152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0EF0CD-E31A-41EE-BCA4-4BAEE60D7CBC}"/>
                </a:ext>
              </a:extLst>
            </p:cNvPr>
            <p:cNvSpPr/>
            <p:nvPr/>
          </p:nvSpPr>
          <p:spPr>
            <a:xfrm>
              <a:off x="634832" y="3231841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BD3CF18-14D2-41F2-91BA-C1E6B7110639}"/>
                </a:ext>
              </a:extLst>
            </p:cNvPr>
            <p:cNvSpPr/>
            <p:nvPr/>
          </p:nvSpPr>
          <p:spPr>
            <a:xfrm>
              <a:off x="761991" y="3179930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Spinlock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A611676-0D84-4EFE-BC12-B9CB5C723EED}"/>
                </a:ext>
              </a:extLst>
            </p:cNvPr>
            <p:cNvSpPr/>
            <p:nvPr/>
          </p:nvSpPr>
          <p:spPr>
            <a:xfrm>
              <a:off x="634832" y="3259654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744157C-CF2C-4295-A17F-E76EE0B6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288" y="3362200"/>
              <a:ext cx="391845" cy="385459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ADFA5B-FF2C-474F-BAA9-CDC014ABB79D}"/>
              </a:ext>
            </a:extLst>
          </p:cNvPr>
          <p:cNvGrpSpPr/>
          <p:nvPr/>
        </p:nvGrpSpPr>
        <p:grpSpPr>
          <a:xfrm>
            <a:off x="1044731" y="2573239"/>
            <a:ext cx="3932383" cy="771525"/>
            <a:chOff x="634832" y="2155809"/>
            <a:chExt cx="3932383" cy="77152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D504B1-5E5A-46FE-8235-297754384285}"/>
                </a:ext>
              </a:extLst>
            </p:cNvPr>
            <p:cNvSpPr/>
            <p:nvPr/>
          </p:nvSpPr>
          <p:spPr>
            <a:xfrm>
              <a:off x="634832" y="2207720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3D6AD5-2A94-45F5-B6A1-42451FE99AB8}"/>
                </a:ext>
              </a:extLst>
            </p:cNvPr>
            <p:cNvSpPr/>
            <p:nvPr/>
          </p:nvSpPr>
          <p:spPr>
            <a:xfrm>
              <a:off x="761991" y="2155809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Monitor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E0BB11-6B12-486A-A671-179BE2481848}"/>
                </a:ext>
              </a:extLst>
            </p:cNvPr>
            <p:cNvSpPr/>
            <p:nvPr/>
          </p:nvSpPr>
          <p:spPr>
            <a:xfrm>
              <a:off x="634832" y="2235533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7" name="Picture 106" descr="https://cdn-icons-png.flaticon.com/512/3094/3094442.png">
              <a:extLst>
                <a:ext uri="{FF2B5EF4-FFF2-40B4-BE49-F238E27FC236}">
                  <a16:creationId xmlns:a16="http://schemas.microsoft.com/office/drawing/2014/main" id="{D4702432-79F4-4A0F-AD57-EF306AF65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01" y="2341649"/>
              <a:ext cx="416818" cy="41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0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DEB8F-E732-4958-8952-08ACA638C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E4AB1-ED82-4ED4-9594-3B71A38F1908}"/>
              </a:ext>
            </a:extLst>
          </p:cNvPr>
          <p:cNvSpPr/>
          <p:nvPr/>
        </p:nvSpPr>
        <p:spPr>
          <a:xfrm>
            <a:off x="2238704" y="1228397"/>
            <a:ext cx="836623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Mutex: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Ensures exclusive access to a shared resource across processes.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system-level synchronization and protecting shared resources.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Semaphore: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Limits the number of concurrent threads or processes that can access a shared resource.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resource pooling, rate limiting, and controlling concurrency.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and waits for events between threads or processes.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coordinating asynchronous operations, producer-consumer patterns, and barriers.</a:t>
            </a:r>
          </a:p>
        </p:txBody>
      </p:sp>
    </p:spTree>
    <p:extLst>
      <p:ext uri="{BB962C8B-B14F-4D97-AF65-F5344CB8AC3E}">
        <p14:creationId xmlns:p14="http://schemas.microsoft.com/office/powerpoint/2010/main" val="211440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4001E-72AB-464C-9A8F-FDF96BA6ED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2AFF6FD-36C6-445B-9CC2-67901A13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779" y="1294851"/>
            <a:ext cx="7830207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 Keyword: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shorthand for acquiring and releasing a lock on an object.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protecting shared data within a single process.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Class: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more granular control over synchronization, including waiting and signaling.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coordinating threads, implementing producer-consumer patterns, and protecting shared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lightweight lock that spins in a loop, avoiding operating system calls.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for short-lived critical sections with low contention.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2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7FFBB9-89B8-4FDC-9B01-46842D6CF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FADA8-CC06-43BE-BC4F-9230246A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65" y="1252701"/>
            <a:ext cx="8811875" cy="43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AEB85-0D94-4F75-9D2F-90E1EECB1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516F2-EB85-42D8-A0E8-CB4D115938A0}"/>
              </a:ext>
            </a:extLst>
          </p:cNvPr>
          <p:cNvSpPr txBox="1"/>
          <p:nvPr/>
        </p:nvSpPr>
        <p:spPr>
          <a:xfrm>
            <a:off x="4351283" y="2385848"/>
            <a:ext cx="4035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9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542E3-6AAD-4094-ACEB-EC85697BA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4FC4D0-DFAD-49D1-861C-E8ACA2262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943" y="1377709"/>
            <a:ext cx="860797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Monitor is a synchronization primitive used to acquire and release locks on shared resources. It provides more granular control over locking than the lock keyword.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7199D-A98C-496D-A028-27B82A7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3" y="2792217"/>
            <a:ext cx="77057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D3868-D642-497C-8268-A5EC716F8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867C7-B5ED-4E0E-B99D-A443610B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34" y="1567040"/>
            <a:ext cx="6735981" cy="4838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888A43-0FFB-499A-9E66-BA98632767A4}"/>
              </a:ext>
            </a:extLst>
          </p:cNvPr>
          <p:cNvSpPr/>
          <p:nvPr/>
        </p:nvSpPr>
        <p:spPr>
          <a:xfrm>
            <a:off x="2755306" y="1058182"/>
            <a:ext cx="3423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Protecting Shared Data Structures:</a:t>
            </a:r>
          </a:p>
        </p:txBody>
      </p:sp>
    </p:spTree>
    <p:extLst>
      <p:ext uri="{BB962C8B-B14F-4D97-AF65-F5344CB8AC3E}">
        <p14:creationId xmlns:p14="http://schemas.microsoft.com/office/powerpoint/2010/main" val="221174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CB004D-9385-4DFA-B53C-05373595B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3A4FF-71B3-45BF-AE5A-156658F8DDE2}"/>
              </a:ext>
            </a:extLst>
          </p:cNvPr>
          <p:cNvSpPr/>
          <p:nvPr/>
        </p:nvSpPr>
        <p:spPr>
          <a:xfrm>
            <a:off x="443665" y="721851"/>
            <a:ext cx="432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Implementing Producer-Consumer Patterns: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7A0E5-9F37-4E8D-B325-13AB7838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9" y="1660635"/>
            <a:ext cx="5538411" cy="377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676B9-D7EE-4491-B381-DC2D3E4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86" y="1660635"/>
            <a:ext cx="50768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A19C5-3DDB-4E95-8898-6BF1222BF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5D009-1A21-4179-8C33-AFF37F740228}"/>
              </a:ext>
            </a:extLst>
          </p:cNvPr>
          <p:cNvSpPr/>
          <p:nvPr/>
        </p:nvSpPr>
        <p:spPr>
          <a:xfrm>
            <a:off x="644923" y="879506"/>
            <a:ext cx="310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Coordinating Multiple Threads: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A85CD-EF9E-442D-9766-C5CB1B4F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4" y="1920844"/>
            <a:ext cx="5151712" cy="3694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ECDFF-3543-4645-924C-8C3F15C9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920844"/>
            <a:ext cx="5340458" cy="35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9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F1E35-7AE3-4922-9AE2-A82CAA6CB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CEF2-809F-47DF-BC66-24FFC613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790700"/>
            <a:ext cx="7639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7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C997F3-F852-4ABB-83A4-AFFAACFE5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E13C6FC-DD58-4CF9-A9C7-C7B29F5CD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5849" y="2353262"/>
            <a:ext cx="566507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Signaled/Non-Signaled State vs. Associated with an Object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terms refer to the underlying mechanisms of two different synchronization primitives in C#: Mutex and Monitor.</a:t>
            </a:r>
          </a:p>
        </p:txBody>
      </p:sp>
    </p:spTree>
    <p:extLst>
      <p:ext uri="{BB962C8B-B14F-4D97-AF65-F5344CB8AC3E}">
        <p14:creationId xmlns:p14="http://schemas.microsoft.com/office/powerpoint/2010/main" val="286052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E6C0-F9C2-4354-A6A7-161A536F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10" y="837082"/>
            <a:ext cx="7126014" cy="53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F2985-A8C9-4059-A65F-B5204ABD4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397D0A-1C32-4395-B2C9-7E08B4D61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150" y="1574072"/>
            <a:ext cx="840827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Signaled/Non-Signaled State: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in: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AutoResetEvent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/Mutex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AutoResetEvent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in either a signaled or non-signaled state.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Indicates that the event has occurred, and a waiting thread can proceed.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Non-signaled: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Indicates that the event has not occurred yet, and waiting threads must continue to wait.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for signaling and waiting for events between threads.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5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BA399-E739-40E7-B21D-66C0D35F4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BBB8B9C-7420-4270-A909-03568F5E0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8" y="2025981"/>
            <a:ext cx="877951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Associated with an Object: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Monitor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associated with a specific object.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a thread acquires a lock on the object, other threads that attempt to acquire the same lock must wait until it's released.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more flexible approach to synchronization, allowing for locking, waiting, and signaling.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8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7FF7C-5D40-4D7B-B8C2-A01327E7E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F105C-69D9-48D8-8789-FB286955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73" y="903890"/>
            <a:ext cx="8764402" cy="45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C63D0-C233-4F85-8CB6-1DCA4E3CF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5D23-1E4C-46D5-8B9A-4FD73016D38D}"/>
              </a:ext>
            </a:extLst>
          </p:cNvPr>
          <p:cNvSpPr/>
          <p:nvPr/>
        </p:nvSpPr>
        <p:spPr>
          <a:xfrm>
            <a:off x="1439917" y="1301612"/>
            <a:ext cx="101740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Categorizing Locks in C#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Mutex: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Ensures exclusive access to a shared resource across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system-level synchronization and protecting shared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Semaphore: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Limits the number of concurrent threads or processes that can access a shared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resource pooling, rate limiting, and controlling concurrency.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and waits for events between threads or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coordinating asynchronous operations, producer-consumer patterns, and barriers.</a:t>
            </a:r>
          </a:p>
        </p:txBody>
      </p:sp>
    </p:spTree>
    <p:extLst>
      <p:ext uri="{BB962C8B-B14F-4D97-AF65-F5344CB8AC3E}">
        <p14:creationId xmlns:p14="http://schemas.microsoft.com/office/powerpoint/2010/main" val="28123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A051DF-6CAB-4DE3-B204-128C9E15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5CF644-5562-48A9-BB77-D5E77CF9E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469" y="872150"/>
            <a:ext cx="8008883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 Keyword: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shorthand for acquiring and releasing a lock on an object.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protecting shared data within a single process.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Class: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more granular control over synchronization, including waiting and signaling.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coordinating threads, implementing producer-consumer patterns, and protecting shared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lightweight lock that spins in a loop, avoiding operating system calls.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for short-lived critical sections with low contention.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6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B1F389-494C-4F52-B71E-D551856BAC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E151C-AF6D-4E2B-A3B5-63C3C918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22" y="1033167"/>
            <a:ext cx="7956331" cy="50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F1C5A-BAC1-43E9-ADBF-4B6CC3039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A1922-C01D-4F8F-AD19-559EC2D74D9F}"/>
              </a:ext>
            </a:extLst>
          </p:cNvPr>
          <p:cNvSpPr/>
          <p:nvPr/>
        </p:nvSpPr>
        <p:spPr>
          <a:xfrm>
            <a:off x="3048000" y="2967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 vs. General Locks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C#, there are two primary types of locks used for synchronization: operating system locks and general locks.</a:t>
            </a:r>
          </a:p>
        </p:txBody>
      </p:sp>
    </p:spTree>
    <p:extLst>
      <p:ext uri="{BB962C8B-B14F-4D97-AF65-F5344CB8AC3E}">
        <p14:creationId xmlns:p14="http://schemas.microsoft.com/office/powerpoint/2010/main" val="367754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6356B-9587-4EB9-A0FE-FD3E76AFD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2BA5D5-F908-41ED-8DE2-8439E036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145" y="2031273"/>
            <a:ext cx="811398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Implemented at the operating system level, typically using system calls.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Mutex, Semaphore,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Protecting shared resources across processes.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Coordinating threads or processes that belong to different applications.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Ensuring system-wide synchronization.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8F0FDD-A069-45A0-879E-EB1C00EAA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D04F27-C54F-401D-AE02-4F9F8F236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138" y="1890118"/>
            <a:ext cx="6842234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Implemented within the .NET framework, using managed code.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lock keyword, Monitor class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Protecting shared resources within a single process.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Coordinating threads within the same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0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D4C582-AE61-4119-96F1-E2BD49E76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27787-EF81-4E58-81EE-099BE6D1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0" y="1192175"/>
            <a:ext cx="8848560" cy="41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910AB-F53F-49C6-A5D5-25BDB3EEE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89528-9118-48E1-A7E8-5598579208D6}"/>
              </a:ext>
            </a:extLst>
          </p:cNvPr>
          <p:cNvSpPr/>
          <p:nvPr/>
        </p:nvSpPr>
        <p:spPr>
          <a:xfrm>
            <a:off x="2196662" y="2152444"/>
            <a:ext cx="77986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Lock: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when you need to synchronize across processes or when you require system-level guarantees.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for most synchronization scenarios within a single process, as they offer lower overhead and are easier to use.</a:t>
            </a:r>
          </a:p>
        </p:txBody>
      </p:sp>
    </p:spTree>
    <p:extLst>
      <p:ext uri="{BB962C8B-B14F-4D97-AF65-F5344CB8AC3E}">
        <p14:creationId xmlns:p14="http://schemas.microsoft.com/office/powerpoint/2010/main" val="162930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10FC1-9C14-46A0-9FFC-C73A0CEB8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24913-5045-469F-AAAD-B9E358BCFA8F}"/>
              </a:ext>
            </a:extLst>
          </p:cNvPr>
          <p:cNvSpPr/>
          <p:nvPr/>
        </p:nvSpPr>
        <p:spPr>
          <a:xfrm>
            <a:off x="2217683" y="1690062"/>
            <a:ext cx="775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Protecting shared files or network resources.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Coordinating threads or processes belonging to different applications.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system-wide synchronization mechanisms.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Protecting shared data structures within a single application.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Coordinating threads within a producer-consumer pattern.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synchronization mechanisms for asynchronous operations.</a:t>
            </a:r>
          </a:p>
        </p:txBody>
      </p:sp>
    </p:spTree>
    <p:extLst>
      <p:ext uri="{BB962C8B-B14F-4D97-AF65-F5344CB8AC3E}">
        <p14:creationId xmlns:p14="http://schemas.microsoft.com/office/powerpoint/2010/main" val="2102684848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685F3EF55194490B36E03D23C089E" ma:contentTypeVersion="0" ma:contentTypeDescription="Create a new document." ma:contentTypeScope="" ma:versionID="db75d7f65cde881c2751c0234248d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5C7691-FAE9-492A-92C8-374B6BE481F3}"/>
</file>

<file path=customXml/itemProps2.xml><?xml version="1.0" encoding="utf-8"?>
<ds:datastoreItem xmlns:ds="http://schemas.openxmlformats.org/officeDocument/2006/customXml" ds:itemID="{BEF58067-CFCD-4458-9FDC-FBD4F61740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11CB5E-2C71-44B1-9373-5C63FD81FACA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c9224c2d-ca6c-4eb0-8125-27886fc47f17"/>
    <ds:schemaRef ds:uri="028193b8-7246-4786-b5c2-d26a37602b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25221</TotalTime>
  <Words>754</Words>
  <Application>Microsoft Office PowerPoint</Application>
  <PresentationFormat>Widescreen</PresentationFormat>
  <Paragraphs>101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Maddela</dc:creator>
  <cp:lastModifiedBy>Kondaveeti  Venkata Naga Satyanarayana</cp:lastModifiedBy>
  <cp:revision>402</cp:revision>
  <dcterms:created xsi:type="dcterms:W3CDTF">2019-03-27T14:20:43Z</dcterms:created>
  <dcterms:modified xsi:type="dcterms:W3CDTF">2024-10-04T05:15:26Z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0x0101003FF685F3EF55194490B36E03D23C089E</vt:lpwstr>
  </property>
  <property fmtid="{D5CDD505-2E9C-101B-9397-08002B2CF9AE}" pid="3" name="NXPowerLiteLastOptimized">
    <vt:lpwstr>693479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MediaServiceImageTags">
    <vt:lpwstr/>
  </property>
</Properties>
</file>